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9" r:id="rId3"/>
    <p:sldId id="257" r:id="rId4"/>
    <p:sldId id="261" r:id="rId5"/>
    <p:sldId id="258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1FB8-AD08-F144-BBCD-C41D25AE153F}" type="datetimeFigureOut">
              <a:rPr lang="en-US" smtClean="0"/>
              <a:pPr/>
              <a:t>5/16/11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75A5-8C32-5C43-9887-A1CE7557CFC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1FB8-AD08-F144-BBCD-C41D25AE153F}" type="datetimeFigureOut">
              <a:rPr lang="en-US" smtClean="0"/>
              <a:pPr/>
              <a:t>5/16/11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75A5-8C32-5C43-9887-A1CE7557CF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1FB8-AD08-F144-BBCD-C41D25AE153F}" type="datetimeFigureOut">
              <a:rPr lang="en-US" smtClean="0"/>
              <a:pPr/>
              <a:t>5/16/11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75A5-8C32-5C43-9887-A1CE7557CF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1FB8-AD08-F144-BBCD-C41D25AE153F}" type="datetimeFigureOut">
              <a:rPr lang="en-US" smtClean="0"/>
              <a:pPr/>
              <a:t>5/16/11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75A5-8C32-5C43-9887-A1CE7557CF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1FB8-AD08-F144-BBCD-C41D25AE153F}" type="datetimeFigureOut">
              <a:rPr lang="en-US" smtClean="0"/>
              <a:pPr/>
              <a:t>5/16/11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75A5-8C32-5C43-9887-A1CE7557CF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1FB8-AD08-F144-BBCD-C41D25AE153F}" type="datetimeFigureOut">
              <a:rPr lang="en-US" smtClean="0"/>
              <a:pPr/>
              <a:t>5/16/11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75A5-8C32-5C43-9887-A1CE7557CF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1FB8-AD08-F144-BBCD-C41D25AE153F}" type="datetimeFigureOut">
              <a:rPr lang="en-US" smtClean="0"/>
              <a:pPr/>
              <a:t>5/16/11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75A5-8C32-5C43-9887-A1CE7557CF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1FB8-AD08-F144-BBCD-C41D25AE153F}" type="datetimeFigureOut">
              <a:rPr lang="en-US" smtClean="0"/>
              <a:pPr/>
              <a:t>5/16/11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75A5-8C32-5C43-9887-A1CE7557CF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1FB8-AD08-F144-BBCD-C41D25AE153F}" type="datetimeFigureOut">
              <a:rPr lang="en-US" smtClean="0"/>
              <a:pPr/>
              <a:t>5/16/11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75A5-8C32-5C43-9887-A1CE7557CF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1FB8-AD08-F144-BBCD-C41D25AE153F}" type="datetimeFigureOut">
              <a:rPr lang="en-US" smtClean="0"/>
              <a:pPr/>
              <a:t>5/16/11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75A5-8C32-5C43-9887-A1CE7557CFC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07971FB8-AD08-F144-BBCD-C41D25AE153F}" type="datetimeFigureOut">
              <a:rPr lang="en-US" smtClean="0"/>
              <a:pPr/>
              <a:t>5/16/11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AB8475A5-8C32-5C43-9887-A1CE7557CF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07971FB8-AD08-F144-BBCD-C41D25AE153F}" type="datetimeFigureOut">
              <a:rPr lang="en-US" smtClean="0"/>
              <a:pPr/>
              <a:t>5/16/11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AB8475A5-8C32-5C43-9887-A1CE7557CFC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hyperlink" Target="http://en.wikipedia.org/wiki/Operation_Gothic_Serpent" TargetMode="External"/><Relationship Id="rId12" Type="http://schemas.openxmlformats.org/officeDocument/2006/relationships/hyperlink" Target="http://www.knowledgerush.com/wiki_image/c/c4/Black_Hawk_Down_Super64_over_Mogadishu_coast.jpg" TargetMode="External"/><Relationship Id="rId13" Type="http://schemas.openxmlformats.org/officeDocument/2006/relationships/hyperlink" Target="http://www.celebritysentry.com/wp-content/uploads/2011/05/1304606713-37.jpg" TargetMode="External"/><Relationship Id="rId14" Type="http://schemas.openxmlformats.org/officeDocument/2006/relationships/hyperlink" Target="http://farm3.static.flickr.com/2784/4464020860_3bd03d5c0e.jpg" TargetMode="External"/><Relationship Id="rId15" Type="http://schemas.openxmlformats.org/officeDocument/2006/relationships/hyperlink" Target="http://www.the-reel-mccoy.com/movies/2002/images/BlackHawkDown3.jpg" TargetMode="External"/><Relationship Id="rId16" Type="http://schemas.openxmlformats.org/officeDocument/2006/relationships/hyperlink" Target="http://static.guim.co.uk/sys-images/Guardian/Pix/pictures/2007/03/21/mog372.jpg" TargetMode="External"/><Relationship Id="rId17" Type="http://schemas.openxmlformats.org/officeDocument/2006/relationships/hyperlink" Target="http://cdn-english.alshahid.net/wp-content/uploads/2010/11/dead-somalis.jpeg" TargetMode="External"/><Relationship Id="rId18" Type="http://schemas.openxmlformats.org/officeDocument/2006/relationships/hyperlink" Target="http://moblog.net/media/c/r/i/crickson/military-graveyard.jpg" TargetMode="External"/><Relationship Id="rId19" Type="http://schemas.openxmlformats.org/officeDocument/2006/relationships/hyperlink" Target="http://www.nato.int/kfor/media/photos/2002/big/b020311b.jpg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ocs.google.com/viewer?a=v&amp;q=cache:MHWRfb-92nAJ:www.au.af.mil/au/awc/awcgate/navy/pmi/somalia1.pdf+did+somalia+oppose+operation+restore+hope&amp;hl=en&amp;gl=us&amp;pid=bl&amp;srcid=ADGEEShNSxwhEMOYT-hqvhDJqBSlwBNjsHuwD2wtlsaoI-SrkSYB1L94njYRlJ0I6v2VS0-Yo39CCegA32e" TargetMode="External"/><Relationship Id="rId3" Type="http://schemas.openxmlformats.org/officeDocument/2006/relationships/hyperlink" Target="http://library.thinkquest.org/06aug/01864/american/mission.html" TargetMode="External"/><Relationship Id="rId4" Type="http://schemas.openxmlformats.org/officeDocument/2006/relationships/hyperlink" Target="http://www.militaryfactory.com/battles/battle_of_mogadishu.asp" TargetMode="External"/><Relationship Id="rId5" Type="http://schemas.openxmlformats.org/officeDocument/2006/relationships/hyperlink" Target="http://www.history.army.mil/brochures/somalia/somalia.htm%23p24" TargetMode="External"/><Relationship Id="rId6" Type="http://schemas.openxmlformats.org/officeDocument/2006/relationships/hyperlink" Target="http://docs.google.com/viewer?a=v&amp;q=cache:V_51oiA60XYJ:www.justice.gov/ndic/pubs5/5116/5116p.pdf+khat&amp;hl=en&amp;gl=us&amp;pid=bl&amp;srcid=ADGEESgdyb63c7Ba9GwzD8EiE5jYJqTQKfaQ1UEIYcJkIzbFDc7OqTR4q-bIrhiBwggTPu8XIYH_QlNmADrWcX5rE3uG9lzTrF-KNMZhqBtDPKXXksBFSIO75q0oSVAe1" TargetMode="External"/><Relationship Id="rId7" Type="http://schemas.openxmlformats.org/officeDocument/2006/relationships/hyperlink" Target="http://www.historyguy.com/iran-us_hostage_crisis.html" TargetMode="External"/><Relationship Id="rId8" Type="http://schemas.openxmlformats.org/officeDocument/2006/relationships/hyperlink" Target="http://www.globalsecurity.org/military/ops/restore_hope.htm" TargetMode="External"/><Relationship Id="rId9" Type="http://schemas.openxmlformats.org/officeDocument/2006/relationships/hyperlink" Target="http://www.helis.com/featured/eagle_claw.php" TargetMode="External"/><Relationship Id="rId10" Type="http://schemas.openxmlformats.org/officeDocument/2006/relationships/hyperlink" Target="http://en.wikipedia.org/wiki/Battle_of_Mogadishu_(199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Battle of Mogadishu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Sean Godfrey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United Stated would completely withdraw from Somalia by March 31</a:t>
            </a:r>
            <a:r>
              <a:rPr lang="en-US" baseline="30000" dirty="0" smtClean="0"/>
              <a:t>st</a:t>
            </a:r>
            <a:r>
              <a:rPr lang="en-US" dirty="0" smtClean="0"/>
              <a:t>, 1994</a:t>
            </a:r>
          </a:p>
          <a:p>
            <a:r>
              <a:rPr lang="en-US" dirty="0" smtClean="0"/>
              <a:t>Many citizens were frightened and scared by the images they had seen of soldiers bodies being dragged through the streets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518" y="4345031"/>
            <a:ext cx="4513349" cy="23294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mission failed because of the two helicopters being shot down by RPG’s</a:t>
            </a:r>
          </a:p>
          <a:p>
            <a:r>
              <a:rPr lang="en-US" dirty="0" smtClean="0"/>
              <a:t>Another possible reason was that during the time of the mission, Somali men would chew </a:t>
            </a:r>
            <a:r>
              <a:rPr lang="en-US" dirty="0" smtClean="0"/>
              <a:t>Khat</a:t>
            </a:r>
            <a:r>
              <a:rPr lang="en-US" dirty="0" smtClean="0"/>
              <a:t>, which was believed to make them more willing to fight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782" y="4486739"/>
            <a:ext cx="2844023" cy="21361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Pre-21</a:t>
            </a:r>
            <a:r>
              <a:rPr lang="en-US" baseline="30000" dirty="0" smtClean="0"/>
              <a:t>st</a:t>
            </a:r>
            <a:r>
              <a:rPr lang="en-US" dirty="0" smtClean="0"/>
              <a:t> Century Relations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Hostage Crisis in Iran (1979-1981)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738" y="2993289"/>
            <a:ext cx="4887865" cy="367034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Hostage Crisis in Iran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November 4</a:t>
            </a:r>
            <a:r>
              <a:rPr lang="en-US" baseline="30000" dirty="0" smtClean="0"/>
              <a:t>th</a:t>
            </a:r>
            <a:r>
              <a:rPr lang="en-US" dirty="0" smtClean="0"/>
              <a:t>, 1979 – January 20</a:t>
            </a:r>
            <a:r>
              <a:rPr lang="en-US" baseline="30000" dirty="0" smtClean="0"/>
              <a:t>th</a:t>
            </a:r>
            <a:r>
              <a:rPr lang="en-US" dirty="0" smtClean="0"/>
              <a:t>, 1981</a:t>
            </a:r>
          </a:p>
          <a:p>
            <a:r>
              <a:rPr lang="en-US" dirty="0" smtClean="0"/>
              <a:t>Mob of students (called Imam’s disciples) took over U.S. embassy in Iran</a:t>
            </a:r>
          </a:p>
          <a:p>
            <a:r>
              <a:rPr lang="en-US" dirty="0" smtClean="0"/>
              <a:t>Held 66 original hostages for then released 14</a:t>
            </a:r>
          </a:p>
          <a:p>
            <a:r>
              <a:rPr lang="en-US" dirty="0" smtClean="0"/>
              <a:t>Held the remaining 52 hostage for 444 days</a:t>
            </a:r>
          </a:p>
          <a:p>
            <a:r>
              <a:rPr lang="en-US" dirty="0" smtClean="0"/>
              <a:t>Operation Eagle Claw (Jimmy Carter) </a:t>
            </a:r>
          </a:p>
          <a:p>
            <a:pPr>
              <a:buNone/>
            </a:pPr>
            <a:r>
              <a:rPr lang="en-US" dirty="0" smtClean="0"/>
              <a:t>    was a failed attempt at rescuing </a:t>
            </a:r>
          </a:p>
          <a:p>
            <a:pPr>
              <a:buNone/>
            </a:pPr>
            <a:r>
              <a:rPr lang="en-US" dirty="0" smtClean="0"/>
              <a:t>    the hostages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900" y="4784547"/>
            <a:ext cx="199390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Was the battle a success?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Yes an No</a:t>
            </a:r>
          </a:p>
          <a:p>
            <a:r>
              <a:rPr lang="en-US" dirty="0" smtClean="0"/>
              <a:t>It did capture the people in the original building</a:t>
            </a:r>
          </a:p>
          <a:p>
            <a:r>
              <a:rPr lang="en-US" dirty="0" smtClean="0"/>
              <a:t>It took longer than expected and turned into a dangerous rescue mission that cause several casualties and deaths</a:t>
            </a:r>
          </a:p>
          <a:p>
            <a:r>
              <a:rPr lang="en-US" dirty="0" smtClean="0"/>
              <a:t>Overall successful but with exceptions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was this battle preventable?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Yes and No</a:t>
            </a:r>
          </a:p>
          <a:p>
            <a:r>
              <a:rPr lang="en-US" dirty="0" smtClean="0"/>
              <a:t>Somali resistance was expected but not in such large number</a:t>
            </a:r>
          </a:p>
          <a:p>
            <a:r>
              <a:rPr lang="en-US" dirty="0" smtClean="0"/>
              <a:t>Could have always planned ahead for possible blockades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0608" y="4165477"/>
            <a:ext cx="3746500" cy="25019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caused the mission to fail?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Todd Blackburn falling 70 feet from a helicopter an being severely injured</a:t>
            </a:r>
          </a:p>
          <a:p>
            <a:r>
              <a:rPr lang="en-US" dirty="0" smtClean="0"/>
              <a:t>The delay of the </a:t>
            </a:r>
            <a:r>
              <a:rPr lang="en-US" dirty="0" err="1" smtClean="0"/>
              <a:t>humvees</a:t>
            </a:r>
            <a:r>
              <a:rPr lang="en-US" dirty="0" smtClean="0"/>
              <a:t> due to Somali blockades</a:t>
            </a:r>
          </a:p>
          <a:p>
            <a:r>
              <a:rPr lang="en-US" dirty="0" smtClean="0"/>
              <a:t>The helicopters being shot down (this is the most probable cause but the others could have also led to this)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Was it tactically smart to attempt to rescue the downed pilots?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it wasn’t, U.S. forces were severely outnumbered and were basically fighting an entire city to saved a couple</a:t>
            </a:r>
          </a:p>
          <a:p>
            <a:pPr>
              <a:buNone/>
            </a:pPr>
            <a:r>
              <a:rPr lang="en-US" dirty="0" smtClean="0"/>
              <a:t>    pilots </a:t>
            </a:r>
          </a:p>
          <a:p>
            <a:r>
              <a:rPr lang="en-US" dirty="0" smtClean="0"/>
              <a:t>It was necessary to </a:t>
            </a:r>
          </a:p>
          <a:p>
            <a:pPr>
              <a:buNone/>
            </a:pPr>
            <a:r>
              <a:rPr lang="en-US" dirty="0" smtClean="0"/>
              <a:t>   attempt because you </a:t>
            </a:r>
          </a:p>
          <a:p>
            <a:pPr>
              <a:buNone/>
            </a:pPr>
            <a:r>
              <a:rPr lang="en-US" dirty="0" smtClean="0"/>
              <a:t>   never leave a fellow </a:t>
            </a:r>
          </a:p>
          <a:p>
            <a:pPr>
              <a:buNone/>
            </a:pPr>
            <a:r>
              <a:rPr lang="en-US" dirty="0" smtClean="0"/>
              <a:t>   soldier behind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622" y="3066653"/>
            <a:ext cx="2495799" cy="356868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My primary source was an article covering the U.S. involvement in Somalia and Operation Restore Hope</a:t>
            </a:r>
          </a:p>
          <a:p>
            <a:r>
              <a:rPr lang="en-US" dirty="0" smtClean="0"/>
              <a:t>I believe that this gives insight to my topic because it includes quotes from that period of time about </a:t>
            </a:r>
            <a:r>
              <a:rPr lang="en-US" smtClean="0"/>
              <a:t>my topic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5082809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en-US" dirty="0" smtClean="0"/>
              <a:t>Information </a:t>
            </a:r>
            <a:endParaRPr lang="en-US" dirty="0" smtClean="0"/>
          </a:p>
          <a:p>
            <a:r>
              <a:rPr lang="en-US" u="sng" dirty="0" smtClean="0">
                <a:hlinkClick r:id="rId2"/>
              </a:rPr>
              <a:t>http://docs.google.com/viewer?a=v&amp;q=cache:MHWRfb-92nAJ:www.au.af.mil/au/awc/awcgate/navy/pmi/somalia1.pdf+did+somalia+oppose+operation+restore+hope&amp;hl=en&amp;gl=us&amp;pid=bl&amp;srcid=ADGEEShNSxwhEMOYT-hqvhDJqBSlwBNjsHuwD2wtlsaoI-SrkSYB1L94njYRlJ0I6v2VS0-Yo39CCegA32e4sRxvbqh83S9_L48V8R-NK3gwiB7iBn07iK3PRjSkl4tCRKwllPwHlSpe&amp;sig=AHIEtbSouv0YbB3tx_haeSYRo1mfjunUow</a:t>
            </a:r>
            <a:r>
              <a:rPr lang="en-US" dirty="0" smtClean="0"/>
              <a:t> </a:t>
            </a:r>
          </a:p>
          <a:p>
            <a:r>
              <a:rPr lang="en-US" u="sng" dirty="0" smtClean="0">
                <a:hlinkClick r:id="rId3"/>
              </a:rPr>
              <a:t>http://library.thinkquest.org/06aug/01864/american/</a:t>
            </a:r>
            <a:r>
              <a:rPr lang="en-US" u="sng" dirty="0" smtClean="0">
                <a:hlinkClick r:id="rId3"/>
              </a:rPr>
              <a:t>mission.html</a:t>
            </a:r>
            <a:endParaRPr lang="en-US" dirty="0" smtClean="0"/>
          </a:p>
          <a:p>
            <a:r>
              <a:rPr lang="en-US" u="sng" dirty="0" smtClean="0">
                <a:hlinkClick r:id="rId4"/>
              </a:rPr>
              <a:t>http://www.militaryfactory.com/battles/</a:t>
            </a:r>
            <a:r>
              <a:rPr lang="en-US" u="sng" dirty="0" smtClean="0">
                <a:hlinkClick r:id="rId4"/>
              </a:rPr>
              <a:t>battle_of_mogadishu.asp</a:t>
            </a:r>
            <a:endParaRPr lang="en-US" dirty="0" smtClean="0"/>
          </a:p>
          <a:p>
            <a:r>
              <a:rPr lang="en-US" u="sng" dirty="0" smtClean="0">
                <a:hlinkClick r:id="rId5"/>
              </a:rPr>
              <a:t>http://www.history.army.mil/brochures/somalia/somalia.htm#</a:t>
            </a:r>
            <a:r>
              <a:rPr lang="en-US" u="sng" dirty="0" smtClean="0">
                <a:hlinkClick r:id="rId5"/>
              </a:rPr>
              <a:t>p24</a:t>
            </a:r>
            <a:endParaRPr lang="en-US" dirty="0" smtClean="0"/>
          </a:p>
          <a:p>
            <a:r>
              <a:rPr lang="en-US" u="sng" dirty="0" smtClean="0">
                <a:hlinkClick r:id="rId6"/>
              </a:rPr>
              <a:t>http://docs.google.com/viewer?a=v&amp;q=cache:V_51oiA60XYJ:www.justice.gov/ndic/pubs5/5116/5116p.pdf+khat&amp;hl=en&amp;gl=us&amp;pid=bl&amp;srcid=ADGEESgdyb63c7Ba9GwzD8EiE5jYJqTQKfaQ1UEIYcJkIzbFDc7OqTR4q-bIrhiBwggTPu8XIYH_QlNmADrWcX5rE3uG9lzTrF-KNMZhqBtDPKXXksBFSIO75q0oSVAe1a56mmlBitWP&amp;sig=</a:t>
            </a:r>
            <a:r>
              <a:rPr lang="en-US" u="sng" dirty="0" smtClean="0">
                <a:hlinkClick r:id="rId6"/>
              </a:rPr>
              <a:t>AHIEtbTjGcXiYM897QM1_HQYGc71ISTVKA</a:t>
            </a:r>
            <a:endParaRPr lang="en-US" dirty="0" smtClean="0"/>
          </a:p>
          <a:p>
            <a:r>
              <a:rPr lang="en-US" u="sng" dirty="0" smtClean="0">
                <a:hlinkClick r:id="rId7"/>
              </a:rPr>
              <a:t>http://www.historyguy.com/iran-us_hostage_crisis.html</a:t>
            </a:r>
            <a:endParaRPr lang="en-US" dirty="0" smtClean="0"/>
          </a:p>
          <a:p>
            <a:r>
              <a:rPr lang="en-US" u="sng" dirty="0" smtClean="0">
                <a:hlinkClick r:id="rId8"/>
              </a:rPr>
              <a:t>http</a:t>
            </a:r>
            <a:r>
              <a:rPr lang="en-US" u="sng" dirty="0" smtClean="0">
                <a:hlinkClick r:id="rId8"/>
              </a:rPr>
              <a:t>://www.globalsecurity.org/military/ops/</a:t>
            </a:r>
            <a:r>
              <a:rPr lang="en-US" u="sng" dirty="0" smtClean="0">
                <a:hlinkClick r:id="rId8"/>
              </a:rPr>
              <a:t>restore_hope.htm</a:t>
            </a:r>
            <a:endParaRPr lang="en-US" dirty="0" smtClean="0"/>
          </a:p>
          <a:p>
            <a:r>
              <a:rPr lang="en-US" u="sng" dirty="0" smtClean="0">
                <a:hlinkClick r:id="rId9"/>
              </a:rPr>
              <a:t>http://www.helis.com/featured/</a:t>
            </a:r>
            <a:r>
              <a:rPr lang="en-US" u="sng" dirty="0" smtClean="0">
                <a:hlinkClick r:id="rId9"/>
              </a:rPr>
              <a:t>eagle_claw.php</a:t>
            </a:r>
            <a:endParaRPr lang="en-US" u="sng" dirty="0" smtClean="0"/>
          </a:p>
          <a:p>
            <a:r>
              <a:rPr lang="en-US" u="sng" dirty="0" smtClean="0">
                <a:hlinkClick r:id="rId10"/>
              </a:rPr>
              <a:t>http://en.wikipedia.org/wiki/Battle_of_Mogadishu_(1993</a:t>
            </a:r>
            <a:r>
              <a:rPr lang="en-US" u="sng" dirty="0" smtClean="0"/>
              <a:t>)</a:t>
            </a:r>
          </a:p>
          <a:p>
            <a:r>
              <a:rPr lang="en-US" u="sng" dirty="0" smtClean="0">
                <a:hlinkClick r:id="rId11"/>
              </a:rPr>
              <a:t>http://en.wikipedia.org/wiki/</a:t>
            </a:r>
            <a:r>
              <a:rPr lang="en-US" u="sng" dirty="0" smtClean="0">
                <a:hlinkClick r:id="rId11"/>
              </a:rPr>
              <a:t>Operation_Gothic_Serpent</a:t>
            </a:r>
            <a:endParaRPr lang="en-US" u="sng" dirty="0" smtClean="0"/>
          </a:p>
          <a:p>
            <a:pPr>
              <a:buNone/>
            </a:pPr>
            <a:endParaRPr lang="en-US" u="sng" dirty="0" smtClean="0"/>
          </a:p>
          <a:p>
            <a:pPr>
              <a:buNone/>
            </a:pPr>
            <a:r>
              <a:rPr lang="en-US" u="sng" dirty="0" smtClean="0"/>
              <a:t>Pictures</a:t>
            </a:r>
          </a:p>
          <a:p>
            <a:r>
              <a:rPr lang="en-US" u="sng" dirty="0" smtClean="0">
                <a:hlinkClick r:id="rId12"/>
              </a:rPr>
              <a:t>http</a:t>
            </a:r>
            <a:r>
              <a:rPr lang="en-US" u="sng" dirty="0" smtClean="0">
                <a:hlinkClick r:id="rId12"/>
              </a:rPr>
              <a:t>://www.knowledgerush.com/wiki_image/c/c4/</a:t>
            </a:r>
            <a:r>
              <a:rPr lang="en-US" u="sng" dirty="0" smtClean="0">
                <a:hlinkClick r:id="rId12"/>
              </a:rPr>
              <a:t>Black_Hawk_Down_Super64_over_Mogadishu_coast.jpg</a:t>
            </a:r>
            <a:endParaRPr lang="en-US" dirty="0" smtClean="0"/>
          </a:p>
          <a:p>
            <a:r>
              <a:rPr lang="en-US" u="sng" dirty="0" smtClean="0">
                <a:hlinkClick r:id="rId13"/>
              </a:rPr>
              <a:t>http://www.celebritysentry.com/wp-content/uploads/2011/05/1304606713-37.</a:t>
            </a:r>
            <a:r>
              <a:rPr lang="en-US" u="sng" dirty="0" smtClean="0">
                <a:hlinkClick r:id="rId13"/>
              </a:rPr>
              <a:t>jpg</a:t>
            </a:r>
            <a:endParaRPr lang="en-US" dirty="0" smtClean="0"/>
          </a:p>
          <a:p>
            <a:r>
              <a:rPr lang="en-US" u="sng" dirty="0" smtClean="0">
                <a:hlinkClick r:id="rId14"/>
              </a:rPr>
              <a:t>http://farm3.static.flickr.com/2784/</a:t>
            </a:r>
            <a:r>
              <a:rPr lang="en-US" u="sng" dirty="0" smtClean="0">
                <a:hlinkClick r:id="rId14"/>
              </a:rPr>
              <a:t>4464020860_3bd03d5c0e.jpg</a:t>
            </a:r>
            <a:endParaRPr lang="en-US" dirty="0" smtClean="0"/>
          </a:p>
          <a:p>
            <a:r>
              <a:rPr lang="en-US" u="sng" dirty="0" smtClean="0">
                <a:hlinkClick r:id="rId15"/>
              </a:rPr>
              <a:t>http://www.the-reel-mccoy.com/movies/2002/images/BlackHawkDown3.</a:t>
            </a:r>
            <a:r>
              <a:rPr lang="en-US" u="sng" dirty="0" smtClean="0">
                <a:hlinkClick r:id="rId15"/>
              </a:rPr>
              <a:t>jpg</a:t>
            </a:r>
            <a:endParaRPr lang="en-US" dirty="0" smtClean="0"/>
          </a:p>
          <a:p>
            <a:r>
              <a:rPr lang="en-US" u="sng" dirty="0" smtClean="0">
                <a:hlinkClick r:id="rId16"/>
              </a:rPr>
              <a:t>http://static.guim.co.uk/sys-images/Guardian/Pix/pictures/2007/03/21/mog372.</a:t>
            </a:r>
            <a:r>
              <a:rPr lang="en-US" u="sng" dirty="0" smtClean="0">
                <a:hlinkClick r:id="rId16"/>
              </a:rPr>
              <a:t>jpg</a:t>
            </a:r>
            <a:endParaRPr lang="en-US" dirty="0" smtClean="0"/>
          </a:p>
          <a:p>
            <a:r>
              <a:rPr lang="en-US" u="sng" dirty="0" smtClean="0">
                <a:hlinkClick r:id="rId17"/>
              </a:rPr>
              <a:t>http://cdn-english.alshahid.net/wp-content/uploads/2010/11/dead-</a:t>
            </a:r>
            <a:r>
              <a:rPr lang="en-US" u="sng" dirty="0" smtClean="0">
                <a:hlinkClick r:id="rId17"/>
              </a:rPr>
              <a:t>somalis.jpeg</a:t>
            </a:r>
            <a:endParaRPr lang="en-US" dirty="0" smtClean="0"/>
          </a:p>
          <a:p>
            <a:r>
              <a:rPr lang="en-US" u="sng" dirty="0" smtClean="0">
                <a:hlinkClick r:id="rId18"/>
              </a:rPr>
              <a:t>http://moblog.net/media/c/r/i/crickson/military-graveyard.jpg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19"/>
              </a:rPr>
              <a:t>http://www.nato.int/kfor/media/photos/2002/big/</a:t>
            </a:r>
            <a:r>
              <a:rPr lang="en-US" dirty="0" smtClean="0">
                <a:hlinkClick r:id="rId19"/>
              </a:rPr>
              <a:t>b020311b.jpg</a:t>
            </a: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At the time Somalia was crumbling due to civil war, mainly between the drug lords, and widespread famine</a:t>
            </a:r>
          </a:p>
          <a:p>
            <a:r>
              <a:rPr lang="en-US" dirty="0" smtClean="0"/>
              <a:t>Operation Restore Hope was put into place by George H.W. Bush to help reestablish order in Somali (Dec. 1992- May 1993)</a:t>
            </a:r>
          </a:p>
          <a:p>
            <a:r>
              <a:rPr lang="en-US" dirty="0" smtClean="0"/>
              <a:t>Operation Continue Hope was put into place May 4</a:t>
            </a:r>
            <a:r>
              <a:rPr lang="en-US" baseline="30000" dirty="0" smtClean="0"/>
              <a:t>th</a:t>
            </a:r>
            <a:r>
              <a:rPr lang="en-US" dirty="0" smtClean="0"/>
              <a:t> 1993 by Bill Clinton</a:t>
            </a:r>
          </a:p>
          <a:p>
            <a:r>
              <a:rPr lang="en-US" dirty="0" smtClean="0"/>
              <a:t>Somali people were already angry at U.S. forces for a failed attempt at killing Mohamed </a:t>
            </a:r>
            <a:r>
              <a:rPr lang="en-US" dirty="0" smtClean="0"/>
              <a:t>Farrah</a:t>
            </a:r>
            <a:r>
              <a:rPr lang="en-US" dirty="0" smtClean="0"/>
              <a:t> </a:t>
            </a:r>
            <a:r>
              <a:rPr lang="en-US" dirty="0" smtClean="0"/>
              <a:t>Aidid</a:t>
            </a:r>
            <a:r>
              <a:rPr lang="en-US" dirty="0" smtClean="0"/>
              <a:t> which resulted in 60 dead Somalis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What? When? Where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067" y="1775191"/>
            <a:ext cx="8229600" cy="4625609"/>
          </a:xfrm>
        </p:spPr>
        <p:txBody>
          <a:bodyPr/>
          <a:lstStyle/>
          <a:p>
            <a:r>
              <a:rPr lang="en-US" dirty="0" smtClean="0"/>
              <a:t>Part of Operation Gothic Serpent</a:t>
            </a:r>
          </a:p>
          <a:p>
            <a:endParaRPr lang="en-US" dirty="0" smtClean="0"/>
          </a:p>
          <a:p>
            <a:r>
              <a:rPr lang="en-US" dirty="0" smtClean="0"/>
              <a:t>Mission changed aster 2 Black Hawk helicopters got shot down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October 3</a:t>
            </a:r>
            <a:r>
              <a:rPr lang="en-US" baseline="30000" dirty="0" smtClean="0"/>
              <a:t>rd</a:t>
            </a:r>
            <a:r>
              <a:rPr lang="en-US" dirty="0" smtClean="0"/>
              <a:t> &amp; 4</a:t>
            </a:r>
            <a:r>
              <a:rPr lang="en-US" baseline="30000" dirty="0" smtClean="0"/>
              <a:t>th</a:t>
            </a:r>
            <a:r>
              <a:rPr lang="en-US" dirty="0" smtClean="0"/>
              <a:t>, 1993</a:t>
            </a:r>
          </a:p>
          <a:p>
            <a:endParaRPr lang="en-US" dirty="0" smtClean="0"/>
          </a:p>
          <a:p>
            <a:r>
              <a:rPr lang="en-US" dirty="0" smtClean="0"/>
              <a:t>Mogadishu, Somalia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4140" y="3390900"/>
            <a:ext cx="381000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Forces Involved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Somali civilians and militia</a:t>
            </a:r>
          </a:p>
          <a:p>
            <a:r>
              <a:rPr lang="en-US" dirty="0" smtClean="0"/>
              <a:t>Pakistan forces</a:t>
            </a:r>
          </a:p>
          <a:p>
            <a:r>
              <a:rPr lang="en-US" dirty="0" smtClean="0"/>
              <a:t>Malaysia forces</a:t>
            </a:r>
          </a:p>
          <a:p>
            <a:r>
              <a:rPr lang="en-US" dirty="0" smtClean="0"/>
              <a:t>United States:</a:t>
            </a:r>
          </a:p>
          <a:p>
            <a:pPr lvl="1"/>
            <a:r>
              <a:rPr lang="en-US" dirty="0" smtClean="0"/>
              <a:t>Delta Force</a:t>
            </a:r>
          </a:p>
          <a:p>
            <a:pPr lvl="1"/>
            <a:r>
              <a:rPr lang="en-US" dirty="0" smtClean="0"/>
              <a:t>Army Rangers</a:t>
            </a:r>
          </a:p>
          <a:p>
            <a:pPr lvl="1"/>
            <a:r>
              <a:rPr lang="en-US" dirty="0" smtClean="0"/>
              <a:t>Navy Seals</a:t>
            </a:r>
          </a:p>
          <a:p>
            <a:pPr lvl="1"/>
            <a:r>
              <a:rPr lang="en-US" dirty="0" smtClean="0"/>
              <a:t>160th Special Operations Aviation </a:t>
            </a:r>
            <a:r>
              <a:rPr lang="en-US" dirty="0" smtClean="0"/>
              <a:t>Regiment</a:t>
            </a:r>
          </a:p>
          <a:p>
            <a:pPr lvl="1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4496" y="2565675"/>
            <a:ext cx="2778859" cy="277885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 Gothic Serpent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 to capture the Somali warlord Mohamed </a:t>
            </a:r>
            <a:r>
              <a:rPr lang="en-US" dirty="0" smtClean="0"/>
              <a:t>Farrah</a:t>
            </a:r>
            <a:r>
              <a:rPr lang="en-US" dirty="0" smtClean="0"/>
              <a:t> </a:t>
            </a:r>
            <a:r>
              <a:rPr lang="en-US" dirty="0" smtClean="0"/>
              <a:t>Aidid</a:t>
            </a:r>
            <a:r>
              <a:rPr lang="en-US" dirty="0" smtClean="0"/>
              <a:t> and other high profile targets</a:t>
            </a:r>
          </a:p>
          <a:p>
            <a:r>
              <a:rPr lang="en-US" dirty="0" smtClean="0"/>
              <a:t>Plan was to assault a building by planting Delta force operators  on the roof to secure the building while four platoons  of Army Rangers surrounded the building</a:t>
            </a:r>
          </a:p>
          <a:p>
            <a:r>
              <a:rPr lang="en-US" dirty="0" smtClean="0"/>
              <a:t>Commanded by Gen. William F. Garrison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Vehicles Used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A/MH-6 Little Bird helicopters</a:t>
            </a:r>
          </a:p>
          <a:p>
            <a:r>
              <a:rPr lang="en-US" dirty="0" smtClean="0"/>
              <a:t>MH-60L Black Hawk helicopters</a:t>
            </a:r>
          </a:p>
          <a:p>
            <a:r>
              <a:rPr lang="en-US" dirty="0" smtClean="0"/>
              <a:t>Condor armored personnel carriers</a:t>
            </a:r>
          </a:p>
          <a:p>
            <a:r>
              <a:rPr lang="en-US" dirty="0" smtClean="0"/>
              <a:t>Humvees</a:t>
            </a:r>
            <a:endParaRPr lang="en-US" dirty="0" smtClean="0"/>
          </a:p>
          <a:p>
            <a:r>
              <a:rPr lang="en-US" dirty="0" smtClean="0"/>
              <a:t>M48 Tanks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723" y="3327512"/>
            <a:ext cx="4889713" cy="30732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Mission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mission was beginning to become delayed when </a:t>
            </a:r>
            <a:r>
              <a:rPr lang="en-US" dirty="0" smtClean="0"/>
              <a:t>humvees</a:t>
            </a:r>
            <a:r>
              <a:rPr lang="en-US" dirty="0" smtClean="0"/>
              <a:t> to extract captives from the building arrived late</a:t>
            </a:r>
          </a:p>
          <a:p>
            <a:r>
              <a:rPr lang="en-US" dirty="0" smtClean="0"/>
              <a:t>The mission ultimately </a:t>
            </a:r>
            <a:r>
              <a:rPr lang="en-US" dirty="0" smtClean="0"/>
              <a:t>changed to a rescue mission once two Black Hawk helicopters were shot down (Super 61 and Super 64</a:t>
            </a:r>
            <a:r>
              <a:rPr lang="en-US" dirty="0" smtClean="0"/>
              <a:t>)</a:t>
            </a:r>
          </a:p>
          <a:p>
            <a:r>
              <a:rPr lang="en-US" dirty="0" smtClean="0"/>
              <a:t> Michael Durant, pilot of Super 6-4 was taken captive and released after 11 days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Mission End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Super 64 was over run by Somali forces</a:t>
            </a:r>
          </a:p>
          <a:p>
            <a:r>
              <a:rPr lang="en-US" dirty="0" smtClean="0"/>
              <a:t>Trapped </a:t>
            </a:r>
            <a:r>
              <a:rPr lang="en-US" dirty="0" smtClean="0"/>
              <a:t>p</a:t>
            </a:r>
            <a:r>
              <a:rPr lang="en-US" dirty="0" smtClean="0"/>
              <a:t>ilots in Super 61 were saved after an rescue teams arrived late that night and into the early morning hours</a:t>
            </a:r>
          </a:p>
          <a:p>
            <a:r>
              <a:rPr lang="en-US" dirty="0" smtClean="0"/>
              <a:t>Constant raids by Little Bird</a:t>
            </a:r>
          </a:p>
          <a:p>
            <a:pPr>
              <a:buNone/>
            </a:pPr>
            <a:r>
              <a:rPr lang="en-US" dirty="0" smtClean="0"/>
              <a:t>    helicopters protected them </a:t>
            </a:r>
          </a:p>
          <a:p>
            <a:pPr>
              <a:buNone/>
            </a:pPr>
            <a:r>
              <a:rPr lang="en-US" dirty="0" smtClean="0"/>
              <a:t>    through the night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 descr="BlackHawkDown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167" y="4020206"/>
            <a:ext cx="3207096" cy="213806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Casualties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American</a:t>
            </a:r>
          </a:p>
          <a:p>
            <a:pPr lvl="1"/>
            <a:r>
              <a:rPr lang="en-US" dirty="0" smtClean="0"/>
              <a:t>18 killed</a:t>
            </a:r>
          </a:p>
          <a:p>
            <a:pPr lvl="1"/>
            <a:r>
              <a:rPr lang="en-US" dirty="0" smtClean="0"/>
              <a:t>73 wounded</a:t>
            </a:r>
          </a:p>
          <a:p>
            <a:r>
              <a:rPr lang="en-US" dirty="0" smtClean="0"/>
              <a:t>Somali</a:t>
            </a:r>
          </a:p>
          <a:p>
            <a:pPr lvl="1"/>
            <a:r>
              <a:rPr lang="en-US" dirty="0" smtClean="0"/>
              <a:t>Estimates range from 100-300 killed</a:t>
            </a:r>
          </a:p>
          <a:p>
            <a:pPr lvl="1"/>
            <a:r>
              <a:rPr lang="en-US" dirty="0" smtClean="0"/>
              <a:t>Estimates range from 1,000-3,000 wounded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295" y="1775191"/>
            <a:ext cx="3730155" cy="20964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395" y="4895572"/>
            <a:ext cx="2409215" cy="180458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Module.thmx</Template>
  <TotalTime>2885</TotalTime>
  <Words>1060</Words>
  <Application>Microsoft Macintosh PowerPoint</Application>
  <PresentationFormat>On-screen Show (4:3)</PresentationFormat>
  <Paragraphs>116</Paragraphs>
  <Slides>19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Module</vt:lpstr>
      <vt:lpstr>The Battle of Mogadishu</vt:lpstr>
      <vt:lpstr>Background</vt:lpstr>
      <vt:lpstr>What? When? Where</vt:lpstr>
      <vt:lpstr>Forces Involved</vt:lpstr>
      <vt:lpstr>Operation Gothic Serpent </vt:lpstr>
      <vt:lpstr>Vehicles Used</vt:lpstr>
      <vt:lpstr>Mission Change</vt:lpstr>
      <vt:lpstr>Mission End</vt:lpstr>
      <vt:lpstr>Casualties</vt:lpstr>
      <vt:lpstr>Impact</vt:lpstr>
      <vt:lpstr>Causes</vt:lpstr>
      <vt:lpstr>Pre-21st Century Relations</vt:lpstr>
      <vt:lpstr>Hostage Crisis in Iran</vt:lpstr>
      <vt:lpstr>Was the battle a success?</vt:lpstr>
      <vt:lpstr>What was this battle preventable?</vt:lpstr>
      <vt:lpstr>What caused the mission to fail?</vt:lpstr>
      <vt:lpstr>Was it tactically smart to attempt to rescue the downed pilots?</vt:lpstr>
      <vt:lpstr>Primary Source</vt:lpstr>
      <vt:lpstr>Bibliography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Battle of Mogadishu</dc:title>
  <dc:creator>Sean</dc:creator>
  <cp:lastModifiedBy>Sean</cp:lastModifiedBy>
  <cp:revision>12</cp:revision>
  <dcterms:created xsi:type="dcterms:W3CDTF">2011-05-17T04:04:58Z</dcterms:created>
  <dcterms:modified xsi:type="dcterms:W3CDTF">2011-05-17T17:07:42Z</dcterms:modified>
</cp:coreProperties>
</file>